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Amatic SC"/>
      <p:regular r:id="rId46"/>
      <p:bold r:id="rId47"/>
    </p:embeddedFont>
    <p:embeddedFont>
      <p:font typeface="Source Code Pro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AmaticSC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CodePro-regular.fntdata"/><Relationship Id="rId47" Type="http://schemas.openxmlformats.org/officeDocument/2006/relationships/font" Target="fonts/AmaticSC-bold.fntdata"/><Relationship Id="rId49" Type="http://schemas.openxmlformats.org/officeDocument/2006/relationships/font" Target="fonts/SourceCode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png"/><Relationship Id="rId4" Type="http://schemas.openxmlformats.org/officeDocument/2006/relationships/image" Target="../media/image21.png"/><Relationship Id="rId5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9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jpg"/><Relationship Id="rId4" Type="http://schemas.openxmlformats.org/officeDocument/2006/relationships/image" Target="../media/image0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"/>
              <a:t>EL PLAN DE EMPRESA: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6618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ANÁLISIS EN PROFUNDIDAD DE LA VIABILIDAD DEL NEGOCIO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4825650" y="4488575"/>
            <a:ext cx="409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i="1" lang="es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David Benítez</a:t>
            </a:r>
          </a:p>
          <a:p>
            <a:pPr lvl="0" algn="r">
              <a:spcBef>
                <a:spcPts val="0"/>
              </a:spcBef>
              <a:buNone/>
            </a:pPr>
            <a:r>
              <a:rPr b="1" i="1" lang="es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Mercedes Requena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Presupuesto de Marketing: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/>
              <a:t>¡Y AHORA A DEFINIR EL COSTE DEL PLAN DE MARKETING!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412" y="1850450"/>
            <a:ext cx="4917175" cy="30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PROCESO DE TRANSFORMACIÓN: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Materiales y conocimientos	-&gt; Producto y/o servicio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114800" rtl="0" algn="l">
              <a:spcBef>
                <a:spcPts val="0"/>
              </a:spcBef>
              <a:buNone/>
            </a:pPr>
            <a:r>
              <a:rPr lang="es"/>
              <a:t>  </a:t>
            </a:r>
          </a:p>
          <a:p>
            <a:pPr indent="0" lvl="0" marL="4114800" algn="l">
              <a:spcBef>
                <a:spcPts val="0"/>
              </a:spcBef>
              <a:buNone/>
            </a:pPr>
            <a:r>
              <a:rPr lang="es"/>
              <a:t>  -&gt;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400" y="2018975"/>
            <a:ext cx="1894400" cy="18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175" y="2018975"/>
            <a:ext cx="1894400" cy="18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025" y="2018975"/>
            <a:ext cx="1894400" cy="18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Procesos productivos: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228675"/>
            <a:ext cx="8520600" cy="335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Aspectos técnicos y organizativos más importantes: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Producto.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Localización de la empresa.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Tamaño de la empresa.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Procesos.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Necesidades de mano de obra.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Necesidades de equipo.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Programa de producción.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Plan de compras.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Gestión de stock.</a:t>
            </a:r>
          </a:p>
          <a:p>
            <a:pPr indent="-228600" lvl="0" marL="137160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Lay-out de la planta.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Procesos de servicios: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 diferencia de las empresas que ofrecen productos, las empresas que ofrecen servicios necesitan de dos factores para producirse: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/>
              <a:t>Que se posean los recursos necesarios.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s"/>
              <a:t>Que se pueda atender al cliente.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Gestión de proyectos: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/>
              <a:t>Un proyecto es un éxito cuando se armonizan estos tres aspectos:</a:t>
            </a:r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Dimensión técnica.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13716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Dimensión humana.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137160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Gestión.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Fases en la gestión de proyectos: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9144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Definición del proyecto y sus objetivos.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9144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Planificación del proyecto.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9144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Ejecución del proyecto.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9144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Seguimiento y control del proyecto.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91440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Finalización y cierre del producto.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El jefe del proyecto: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1371600" rtl="0">
              <a:spcBef>
                <a:spcPts val="0"/>
              </a:spcBef>
              <a:buChar char="-"/>
            </a:pPr>
            <a:r>
              <a:rPr lang="es"/>
              <a:t>Perfil Técnico.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1371600" rtl="0">
              <a:spcBef>
                <a:spcPts val="0"/>
              </a:spcBef>
              <a:buChar char="-"/>
            </a:pPr>
            <a:r>
              <a:rPr lang="es"/>
              <a:t>Perfil Gestor.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1371600">
              <a:spcBef>
                <a:spcPts val="0"/>
              </a:spcBef>
              <a:buChar char="-"/>
            </a:pPr>
            <a:r>
              <a:rPr lang="es"/>
              <a:t>Relaciones personales.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000"/>
              <a:t>I+D+I y calidad total: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475" y="1182275"/>
            <a:ext cx="6169050" cy="277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2055325" y="525825"/>
            <a:ext cx="6777000" cy="141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3.5 PLAN DE RECURSOS HUMANOS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2111425"/>
            <a:ext cx="43624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292850"/>
            <a:ext cx="32565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Capital humano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699" y="1228675"/>
            <a:ext cx="6223800" cy="37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>
              <a:spcBef>
                <a:spcPts val="0"/>
              </a:spcBef>
              <a:buSzPct val="100000"/>
            </a:pPr>
            <a:r>
              <a:rPr lang="es" sz="1700"/>
              <a:t> </a:t>
            </a:r>
            <a:r>
              <a:rPr b="1" lang="es" sz="1700"/>
              <a:t>Dimensión </a:t>
            </a:r>
            <a:r>
              <a:rPr lang="es" sz="1700"/>
              <a:t>de la plantilla.</a:t>
            </a:r>
          </a:p>
          <a:p>
            <a:pPr indent="-336550" lvl="0" marL="457200">
              <a:spcBef>
                <a:spcPts val="0"/>
              </a:spcBef>
              <a:buSzPct val="100000"/>
            </a:pPr>
            <a:r>
              <a:rPr lang="es" sz="1700"/>
              <a:t> </a:t>
            </a:r>
            <a:r>
              <a:rPr b="1" lang="es" sz="1700"/>
              <a:t>Funciones </a:t>
            </a:r>
            <a:r>
              <a:rPr lang="es" sz="1700"/>
              <a:t>a desarrollar.</a:t>
            </a:r>
          </a:p>
          <a:p>
            <a:pPr indent="-336550" lvl="0" marL="457200">
              <a:spcBef>
                <a:spcPts val="0"/>
              </a:spcBef>
              <a:buSzPct val="100000"/>
            </a:pPr>
            <a:r>
              <a:rPr lang="es" sz="1700"/>
              <a:t> Sistemas de </a:t>
            </a:r>
            <a:r>
              <a:rPr b="1" lang="es" sz="1700"/>
              <a:t>coordinación y organización</a:t>
            </a:r>
            <a:r>
              <a:rPr lang="es" sz="1700"/>
              <a:t>.</a:t>
            </a:r>
          </a:p>
          <a:p>
            <a:pPr indent="-336550" lvl="0" marL="457200">
              <a:spcBef>
                <a:spcPts val="0"/>
              </a:spcBef>
              <a:buSzPct val="100000"/>
            </a:pPr>
            <a:r>
              <a:rPr lang="es" sz="1700"/>
              <a:t> </a:t>
            </a:r>
            <a:r>
              <a:rPr b="1" lang="es" sz="1700"/>
              <a:t>Selección y contratación</a:t>
            </a:r>
            <a:r>
              <a:rPr lang="es" sz="1700"/>
              <a:t> de personal.</a:t>
            </a:r>
          </a:p>
          <a:p>
            <a:pPr indent="-336550" lvl="0" marL="457200">
              <a:spcBef>
                <a:spcPts val="0"/>
              </a:spcBef>
              <a:buSzPct val="100000"/>
            </a:pPr>
            <a:r>
              <a:rPr lang="es" sz="1700"/>
              <a:t> Política </a:t>
            </a:r>
            <a:r>
              <a:rPr b="1" lang="es" sz="1700"/>
              <a:t>salarial</a:t>
            </a:r>
            <a:r>
              <a:rPr lang="es" sz="1700"/>
              <a:t>.</a:t>
            </a:r>
          </a:p>
          <a:p>
            <a:pPr indent="-336550" lvl="0" marL="457200">
              <a:spcBef>
                <a:spcPts val="0"/>
              </a:spcBef>
              <a:buSzPct val="100000"/>
            </a:pPr>
            <a:r>
              <a:rPr lang="es" sz="1700"/>
              <a:t> Política de </a:t>
            </a:r>
            <a:r>
              <a:rPr b="1" lang="es" sz="1700"/>
              <a:t>formación</a:t>
            </a:r>
            <a:r>
              <a:rPr lang="es" sz="1700"/>
              <a:t>.</a:t>
            </a:r>
          </a:p>
          <a:p>
            <a:pPr indent="-336550" lvl="0" marL="457200">
              <a:spcBef>
                <a:spcPts val="0"/>
              </a:spcBef>
              <a:buSzPct val="100000"/>
            </a:pPr>
            <a:r>
              <a:rPr lang="es" sz="1700"/>
              <a:t> </a:t>
            </a:r>
            <a:r>
              <a:rPr b="1" lang="es" sz="1700"/>
              <a:t>Condiciones </a:t>
            </a:r>
            <a:r>
              <a:rPr lang="es" sz="1700"/>
              <a:t>laborales (vacaciones, horarios,…).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220" y="209395"/>
            <a:ext cx="1464149" cy="1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911" y="2425274"/>
            <a:ext cx="2906887" cy="25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CONTENIDO DEL PLAN DE EMPRESA: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just">
              <a:spcBef>
                <a:spcPts val="0"/>
              </a:spcBef>
              <a:buNone/>
            </a:pPr>
            <a:r>
              <a:rPr lang="es"/>
              <a:t>La persona emprendedora realiza un esfuerzo bidirecional:</a:t>
            </a:r>
          </a:p>
          <a:p>
            <a:pPr indent="-228600" lvl="0" marL="914400" rtl="0" algn="just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Interno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914400" rtl="0" algn="just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s"/>
              <a:t>Externo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s"/>
              <a:t>Objetivo = Concretar la viabilidad y rentabilidad a medio y largo plazo.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El equipo de Trabajo eficiente (1)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255300" y="1003375"/>
            <a:ext cx="8633400" cy="28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u="sng"/>
              <a:t>Características</a:t>
            </a:r>
            <a:r>
              <a:rPr lang="es"/>
              <a:t>: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 Deben tener </a:t>
            </a:r>
            <a:r>
              <a:rPr b="1" lang="es"/>
              <a:t>objetivos </a:t>
            </a:r>
            <a:r>
              <a:rPr lang="es"/>
              <a:t>CLAROS </a:t>
            </a:r>
            <a:r>
              <a:rPr b="1" lang="es"/>
              <a:t>comunes </a:t>
            </a:r>
            <a:r>
              <a:rPr lang="es"/>
              <a:t>y trabajar en la misma dirección.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 Los miembros deben ser </a:t>
            </a:r>
            <a:r>
              <a:rPr b="1" lang="es"/>
              <a:t>interdependientes</a:t>
            </a:r>
            <a:r>
              <a:rPr lang="es"/>
              <a:t>, necesitando la habilidad, conocimientos o experiencia del otro para alcanzar objetivos comunes.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 Deben creer que la </a:t>
            </a:r>
            <a:r>
              <a:rPr b="1" lang="es"/>
              <a:t>eficacia del equipo</a:t>
            </a:r>
            <a:r>
              <a:rPr lang="es"/>
              <a:t> es mayor que si lo hiciesen individualmente.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295" y="160320"/>
            <a:ext cx="1395425" cy="13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649" y="3649550"/>
            <a:ext cx="1611287" cy="13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El equipo de Trabajo eficiente(2)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228675"/>
            <a:ext cx="68313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s"/>
              <a:t> Deben tener </a:t>
            </a:r>
            <a:r>
              <a:rPr b="1" lang="es"/>
              <a:t>responsabilidad </a:t>
            </a:r>
            <a:r>
              <a:rPr lang="es"/>
              <a:t>sobre sus actuaciones y logros conseguidos &gt;&gt;  también hay trabajo individual y no sólo se trabaja en las reuniones.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 Facilitar suficiente </a:t>
            </a:r>
            <a:r>
              <a:rPr b="1" lang="es"/>
              <a:t>formación </a:t>
            </a:r>
            <a:r>
              <a:rPr lang="es"/>
              <a:t>y </a:t>
            </a:r>
            <a:r>
              <a:rPr b="1" lang="es"/>
              <a:t>autogestión </a:t>
            </a:r>
            <a:r>
              <a:rPr lang="es"/>
              <a:t>para que el equipo dirija el proceso.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 Proporcionar los </a:t>
            </a:r>
            <a:r>
              <a:rPr b="1" lang="es"/>
              <a:t>bienes materiales necesarios</a:t>
            </a:r>
            <a:r>
              <a:rPr lang="es"/>
              <a:t> para desarrollar la actividad.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474" y="292850"/>
            <a:ext cx="1136274" cy="12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473" y="2256204"/>
            <a:ext cx="1166174" cy="141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675" y="3914272"/>
            <a:ext cx="2160425" cy="122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Análisis previo de necesidades y capacidades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Perfilar </a:t>
            </a:r>
            <a:r>
              <a:rPr lang="es" u="sng"/>
              <a:t>tipos de empleado</a:t>
            </a:r>
            <a:r>
              <a:rPr lang="es"/>
              <a:t> necesarios: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es"/>
              <a:t> </a:t>
            </a:r>
            <a:r>
              <a:rPr b="1" lang="es"/>
              <a:t>Experiencia </a:t>
            </a:r>
            <a:r>
              <a:rPr lang="es"/>
              <a:t>previa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 </a:t>
            </a:r>
            <a:r>
              <a:rPr b="1" lang="es"/>
              <a:t>Competencias </a:t>
            </a:r>
            <a:r>
              <a:rPr lang="es"/>
              <a:t>y </a:t>
            </a:r>
            <a:r>
              <a:rPr b="1" lang="es"/>
              <a:t>habilidades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 Características personales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350" y="19206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Organización funcional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Definición previa: departamentos, jerarquía, relaciones, dependencia…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644350" y="2231675"/>
            <a:ext cx="5187900" cy="27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Análisis </a:t>
            </a:r>
            <a:r>
              <a:rPr b="1" lang="es">
                <a:latin typeface="Source Code Pro"/>
                <a:ea typeface="Source Code Pro"/>
                <a:cs typeface="Source Code Pro"/>
                <a:sym typeface="Source Code Pro"/>
              </a:rPr>
              <a:t>tareas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: importancia, horas necesarias, conocimientos, habilidades, etc.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Agrupar tareas en </a:t>
            </a:r>
            <a:r>
              <a:rPr b="1" lang="es">
                <a:latin typeface="Source Code Pro"/>
                <a:ea typeface="Source Code Pro"/>
                <a:cs typeface="Source Code Pro"/>
                <a:sym typeface="Source Code Pro"/>
              </a:rPr>
              <a:t>puestos de trabajo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: numero tareas, qué tareas → numero puestos trabajo, competencias, importancia del puesto…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28600" lvl="0" marL="457200">
              <a:spcBef>
                <a:spcPts val="0"/>
              </a:spcBef>
              <a:buFont typeface="Source Code Pro"/>
              <a:buChar char="●"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s">
                <a:latin typeface="Source Code Pro"/>
                <a:ea typeface="Source Code Pro"/>
                <a:cs typeface="Source Code Pro"/>
                <a:sym typeface="Source Code Pro"/>
              </a:rPr>
              <a:t>Política de personal</a:t>
            </a: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: salarios, horarios, contratación, ascensos, vacaciones...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5" y="2231675"/>
            <a:ext cx="3140749" cy="229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La política de contratación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Tipos de contratos, condiciones generales, coste.</a:t>
            </a:r>
          </a:p>
          <a:p>
            <a:pPr lvl="0">
              <a:spcBef>
                <a:spcPts val="0"/>
              </a:spcBef>
              <a:buNone/>
            </a:pPr>
            <a:r>
              <a:rPr b="1" lang="es"/>
              <a:t>Canales de contratación</a:t>
            </a:r>
            <a:r>
              <a:rPr lang="es"/>
              <a:t>: ETTs, empresa especializada en selección de personal, INEM, oficina de empleo universitaria, bolsa de trabajo, Internet...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375" y="2841274"/>
            <a:ext cx="2573153" cy="207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La política salarial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228675"/>
            <a:ext cx="8520600" cy="320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>
              <a:spcBef>
                <a:spcPts val="0"/>
              </a:spcBef>
              <a:buSzPct val="100000"/>
            </a:pPr>
            <a:r>
              <a:rPr lang="es" sz="1600"/>
              <a:t> Se establece por </a:t>
            </a:r>
            <a:r>
              <a:rPr lang="es" sz="1600" u="sng"/>
              <a:t>categoría profesional</a:t>
            </a:r>
            <a:r>
              <a:rPr lang="es" sz="1600"/>
              <a:t> según </a:t>
            </a:r>
            <a:r>
              <a:rPr b="1" lang="es" sz="1600"/>
              <a:t>experiencia </a:t>
            </a:r>
            <a:r>
              <a:rPr lang="es" sz="1600"/>
              <a:t>y </a:t>
            </a:r>
            <a:r>
              <a:rPr b="1" lang="es" sz="1600"/>
              <a:t>valía </a:t>
            </a:r>
            <a:r>
              <a:rPr lang="es" sz="1600"/>
              <a:t>del trabajador, situación del </a:t>
            </a:r>
            <a:r>
              <a:rPr b="1" lang="es" sz="1600"/>
              <a:t>mercado laboral</a:t>
            </a:r>
            <a:r>
              <a:rPr lang="es" sz="1600"/>
              <a:t>, </a:t>
            </a:r>
            <a:r>
              <a:rPr b="1" lang="es" sz="1600"/>
              <a:t>convenios </a:t>
            </a:r>
            <a:r>
              <a:rPr lang="es" sz="1600"/>
              <a:t>colectivos...</a:t>
            </a:r>
          </a:p>
          <a:p>
            <a:pPr indent="-330200" lvl="0" marL="457200">
              <a:spcBef>
                <a:spcPts val="0"/>
              </a:spcBef>
              <a:buSzPct val="100000"/>
            </a:pPr>
            <a:r>
              <a:rPr lang="es" sz="1600"/>
              <a:t> Establecer </a:t>
            </a:r>
            <a:r>
              <a:rPr b="1" lang="es" sz="1600"/>
              <a:t>criterios de sistemas salariales</a:t>
            </a:r>
            <a:r>
              <a:rPr lang="es" sz="1600"/>
              <a:t> fijos y variables por ocupación</a:t>
            </a:r>
          </a:p>
          <a:p>
            <a:pPr indent="-330200" lvl="0" marL="457200">
              <a:spcBef>
                <a:spcPts val="0"/>
              </a:spcBef>
              <a:buSzPct val="100000"/>
            </a:pPr>
            <a:r>
              <a:rPr lang="es" sz="1600"/>
              <a:t> Establecer políticas y sistemas de gestión de beneficios </a:t>
            </a:r>
            <a:r>
              <a:rPr b="1" lang="es" sz="1600"/>
              <a:t>extra salariales </a:t>
            </a:r>
            <a:r>
              <a:rPr lang="es" sz="1600"/>
              <a:t>(horas extra, antigüedad, riesgo, nocturnidad,etc.)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44" y="196963"/>
            <a:ext cx="3161530" cy="9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999" y="3758350"/>
            <a:ext cx="1803125" cy="129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Política de formación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Identificar las </a:t>
            </a:r>
            <a:r>
              <a:rPr b="1" lang="es"/>
              <a:t>necesidades </a:t>
            </a:r>
            <a:r>
              <a:rPr lang="es"/>
              <a:t>formativas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Desarrollar y aplicar el </a:t>
            </a:r>
            <a:r>
              <a:rPr b="1" lang="es"/>
              <a:t>plan de formación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Desarrollar </a:t>
            </a:r>
            <a:r>
              <a:rPr b="1" lang="es"/>
              <a:t>sistemas de evaluación</a:t>
            </a:r>
            <a:r>
              <a:rPr lang="es"/>
              <a:t> de la eficacia de las asociaciones formativas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624" y="184275"/>
            <a:ext cx="2389850" cy="20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Gestión económica de los RRHH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Fijar el </a:t>
            </a:r>
            <a:r>
              <a:rPr b="1" lang="es"/>
              <a:t>presupuesto personal</a:t>
            </a:r>
            <a:r>
              <a:rPr lang="es"/>
              <a:t> según objetivos y necesidades de la compañía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Calcular los </a:t>
            </a:r>
            <a:r>
              <a:rPr b="1" lang="es"/>
              <a:t>costes fijos</a:t>
            </a:r>
            <a:r>
              <a:rPr lang="es"/>
              <a:t> de personal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699" y="1966650"/>
            <a:ext cx="2937425" cy="29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Clima laboral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228675"/>
            <a:ext cx="52410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600"/>
              <a:t>Identificar el clima laboral o la </a:t>
            </a:r>
            <a:r>
              <a:rPr b="1" lang="es" sz="1600"/>
              <a:t>satisfacción </a:t>
            </a:r>
            <a:r>
              <a:rPr lang="es" sz="1600"/>
              <a:t>de los trabajadores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rPr lang="es" sz="1600"/>
              <a:t>Conocer la </a:t>
            </a:r>
            <a:r>
              <a:rPr b="1" lang="es" sz="1600"/>
              <a:t>opinión </a:t>
            </a:r>
            <a:r>
              <a:rPr lang="es" sz="1600"/>
              <a:t>de los trabajadores y la adecuación con la estrategia de la empresa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rPr lang="es" sz="1600"/>
              <a:t>Desarrollar mecanismos para </a:t>
            </a:r>
            <a:r>
              <a:rPr b="1" lang="es" sz="1600"/>
              <a:t>favorecer el clima laboral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024" y="1834099"/>
            <a:ext cx="3259374" cy="27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2703600" y="491625"/>
            <a:ext cx="61287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3.6 PLAN DE INVERSIONES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3" y="1585312"/>
            <a:ext cx="4879275" cy="326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El análisis DAFO: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612" y="1484077"/>
            <a:ext cx="5160775" cy="28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PLAN DE INVERSIONES (1)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500"/>
              <a:t>Inversión en circulante: recursos necesarios permanentemente para cubrir las exigencias y necesidades del proceso de transformación.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lvl="0">
              <a:spcBef>
                <a:spcPts val="0"/>
              </a:spcBef>
              <a:buNone/>
            </a:pPr>
            <a:r>
              <a:rPr lang="es" sz="1500"/>
              <a:t>Inversión en activos fijos:</a:t>
            </a:r>
          </a:p>
          <a:p>
            <a:pPr lvl="0">
              <a:spcBef>
                <a:spcPts val="0"/>
              </a:spcBef>
              <a:buNone/>
            </a:pPr>
            <a:r>
              <a:rPr lang="es" sz="1500"/>
              <a:t>- Gastos de establecimiento (plurianuales).</a:t>
            </a:r>
          </a:p>
          <a:p>
            <a:pPr lvl="0">
              <a:spcBef>
                <a:spcPts val="0"/>
              </a:spcBef>
              <a:buNone/>
            </a:pPr>
            <a:r>
              <a:rPr lang="es" sz="1500"/>
              <a:t>- Inmovilizado Material: bienes muebles o inmuebles con vida útil &gt;1año.</a:t>
            </a:r>
          </a:p>
          <a:p>
            <a:pPr lvl="0">
              <a:spcBef>
                <a:spcPts val="0"/>
              </a:spcBef>
              <a:buNone/>
            </a:pPr>
            <a:r>
              <a:rPr lang="es" sz="1500"/>
              <a:t>- Inmovilizado Inmaterial: inversiones o elementos patrimoniales.</a:t>
            </a:r>
          </a:p>
          <a:p>
            <a:pPr lvl="0">
              <a:spcBef>
                <a:spcPts val="0"/>
              </a:spcBef>
              <a:buNone/>
            </a:pPr>
            <a:r>
              <a:rPr lang="es" sz="1500"/>
              <a:t>- Inmovilizado Financiero: inversiones permanentes (&gt;1año).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415" y="162462"/>
            <a:ext cx="1884809" cy="106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175" y="2020324"/>
            <a:ext cx="1483450" cy="13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650" y="292853"/>
            <a:ext cx="5004775" cy="46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PLAN DE INVERSIONES (2)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 Inversión necesaria en </a:t>
            </a:r>
            <a:r>
              <a:rPr b="1" lang="es"/>
              <a:t>capital circulante de explotación</a:t>
            </a:r>
            <a:r>
              <a:rPr lang="es"/>
              <a:t>: fondos para poder desarrollar su actividad ordinaria.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es"/>
              <a:t> </a:t>
            </a:r>
            <a:r>
              <a:rPr b="1" lang="es"/>
              <a:t>Periodo de maduración</a:t>
            </a:r>
            <a:r>
              <a:rPr lang="es"/>
              <a:t>: desde el pago de los inputs hasta que se realiza el cobro de las ventas del producto o servicio prestado (hasta que se genera dinero).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2001075" y="292850"/>
            <a:ext cx="68310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3.7 PLAN ECONÓMICO FINANCIERO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259" y="1228675"/>
            <a:ext cx="5535474" cy="370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PLAN ECONÓMICO FINANCIERO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311700" y="1228675"/>
            <a:ext cx="5320500" cy="37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400"/>
              <a:t>Es la versión cuantificada del plan de empresa.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s" sz="1400"/>
              <a:t>Averiguar:</a:t>
            </a:r>
          </a:p>
          <a:p>
            <a:pPr indent="-317500" lvl="0" marL="457200">
              <a:spcBef>
                <a:spcPts val="0"/>
              </a:spcBef>
              <a:buSzPct val="100000"/>
              <a:buChar char="●"/>
            </a:pPr>
            <a:r>
              <a:rPr b="1" lang="es" sz="1400"/>
              <a:t>Fondos necesarios</a:t>
            </a:r>
            <a:r>
              <a:rPr lang="es" sz="1400"/>
              <a:t> para poner en marcha mi empresa</a:t>
            </a:r>
          </a:p>
          <a:p>
            <a:pPr indent="-317500" lvl="0" marL="457200">
              <a:spcBef>
                <a:spcPts val="0"/>
              </a:spcBef>
              <a:buSzPct val="100000"/>
              <a:buChar char="●"/>
            </a:pPr>
            <a:r>
              <a:rPr lang="es" sz="1400"/>
              <a:t>Cómo cubrir los </a:t>
            </a:r>
            <a:r>
              <a:rPr b="1" lang="es" sz="1400"/>
              <a:t>gastos de operación</a:t>
            </a:r>
            <a:r>
              <a:rPr lang="es" sz="1400"/>
              <a:t> mediante los </a:t>
            </a:r>
            <a:r>
              <a:rPr b="1" lang="es" sz="1400"/>
              <a:t>ingresos generados</a:t>
            </a:r>
          </a:p>
          <a:p>
            <a:pPr indent="-317500" lvl="0" marL="457200">
              <a:spcBef>
                <a:spcPts val="0"/>
              </a:spcBef>
              <a:buSzPct val="100000"/>
              <a:buChar char="●"/>
            </a:pPr>
            <a:r>
              <a:rPr lang="es" sz="1400"/>
              <a:t>Cómo retribuir y devolver los </a:t>
            </a:r>
            <a:r>
              <a:rPr b="1" lang="es" sz="1400"/>
              <a:t>fondos ajenos</a:t>
            </a:r>
          </a:p>
          <a:p>
            <a:pPr indent="-317500" lvl="0" marL="457200">
              <a:spcBef>
                <a:spcPts val="0"/>
              </a:spcBef>
              <a:buSzPct val="100000"/>
              <a:buChar char="●"/>
            </a:pPr>
            <a:r>
              <a:rPr lang="es" sz="1400"/>
              <a:t>Si el negocio será </a:t>
            </a:r>
            <a:r>
              <a:rPr b="1" lang="es" sz="1400"/>
              <a:t>rentable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700" y="1863799"/>
            <a:ext cx="3275749" cy="17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¿NECESITAS AYUDA?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192425" y="15334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>
              <a:spcBef>
                <a:spcPts val="0"/>
              </a:spcBef>
              <a:buSzPct val="100000"/>
              <a:buChar char="●"/>
            </a:pPr>
            <a:r>
              <a:rPr b="1" lang="es" sz="1600"/>
              <a:t>CEIS </a:t>
            </a:r>
            <a:r>
              <a:rPr lang="es" sz="1600"/>
              <a:t>(Centro de Ensayos Innovación y Servicios)</a:t>
            </a:r>
          </a:p>
          <a:p>
            <a:pPr indent="-330200" lvl="1" marL="914400">
              <a:spcBef>
                <a:spcPts val="0"/>
              </a:spcBef>
              <a:buSzPct val="100000"/>
              <a:buChar char="○"/>
            </a:pPr>
            <a:r>
              <a:rPr lang="es" sz="1600"/>
              <a:t>Información general sobre los servicios de la Consejería de Hacienda y Administración Pública</a:t>
            </a:r>
          </a:p>
          <a:p>
            <a:pPr indent="-330200" lvl="1" marL="914400">
              <a:spcBef>
                <a:spcPts val="0"/>
              </a:spcBef>
              <a:buSzPct val="100000"/>
              <a:buChar char="○"/>
            </a:pPr>
            <a:r>
              <a:rPr lang="es" sz="1600"/>
              <a:t>Atención a todo tipo de necesidades en relación con los Sistemas de Información de la Consejería</a:t>
            </a:r>
          </a:p>
          <a:p>
            <a:pPr indent="-330200" lvl="1" marL="914400">
              <a:spcBef>
                <a:spcPts val="0"/>
              </a:spcBef>
              <a:buSzPct val="100000"/>
              <a:buChar char="○"/>
            </a:pPr>
            <a:r>
              <a:rPr lang="es" sz="1600"/>
              <a:t>Servicios avanzados de información y atención tributaria (CIYAT)</a:t>
            </a:r>
          </a:p>
          <a:p>
            <a:pPr indent="-330200" lvl="0" marL="457200">
              <a:spcBef>
                <a:spcPts val="0"/>
              </a:spcBef>
              <a:buSzPct val="100000"/>
              <a:buChar char="●"/>
            </a:pPr>
            <a:r>
              <a:rPr b="1" lang="es" sz="1600"/>
              <a:t>SPRI </a:t>
            </a:r>
            <a:r>
              <a:rPr lang="es" sz="1600"/>
              <a:t>(Sociedad para la Promoción y Renovación Industrial)</a:t>
            </a:r>
          </a:p>
          <a:p>
            <a:pPr indent="-330200" lvl="0" marL="457200">
              <a:spcBef>
                <a:spcPts val="0"/>
              </a:spcBef>
              <a:buSzPct val="100000"/>
              <a:buChar char="●"/>
            </a:pPr>
            <a:r>
              <a:rPr b="1" lang="es" sz="1600"/>
              <a:t>DPTO. DE PROMOCIÓN DE LAS DIPUTACIONES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450" y="80350"/>
            <a:ext cx="1450849" cy="158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Conoce tu empresa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Conocer cuentas y estados financieros &gt;&gt; Comunicación con terceros: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b="1" lang="es"/>
              <a:t>Balance </a:t>
            </a:r>
            <a:r>
              <a:rPr lang="es"/>
              <a:t>(lo que tengo-lo que debo)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b="1" lang="es"/>
              <a:t>Cuenta de Resultados</a:t>
            </a:r>
            <a:r>
              <a:rPr lang="es"/>
              <a:t> (gastos-ingresos)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b="1" lang="es"/>
              <a:t>Plan de Tesorería</a:t>
            </a:r>
            <a:r>
              <a:rPr lang="es"/>
              <a:t> (desfase pagos-cobros)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844" y="3157519"/>
            <a:ext cx="4510524" cy="17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Balance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516050"/>
            <a:ext cx="8520600" cy="349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>
              <a:spcBef>
                <a:spcPts val="0"/>
              </a:spcBef>
              <a:buSzPct val="100000"/>
              <a:buChar char="●"/>
            </a:pPr>
            <a:r>
              <a:rPr lang="es" sz="1600"/>
              <a:t>Estado económico financiero de la empresa.</a:t>
            </a:r>
          </a:p>
          <a:p>
            <a:pPr indent="-330200" lvl="0" marL="457200">
              <a:spcBef>
                <a:spcPts val="0"/>
              </a:spcBef>
              <a:buSzPct val="100000"/>
              <a:buChar char="●"/>
            </a:pPr>
            <a:r>
              <a:rPr lang="es" sz="1600"/>
              <a:t>Patrimonio activo: bienes e inversiones.</a:t>
            </a:r>
          </a:p>
          <a:p>
            <a:pPr indent="-330200" lvl="1" marL="914400">
              <a:spcBef>
                <a:spcPts val="0"/>
              </a:spcBef>
              <a:buSzPct val="100000"/>
              <a:buChar char="○"/>
            </a:pPr>
            <a:r>
              <a:rPr b="1" lang="es" sz="1600"/>
              <a:t>Activo fijo</a:t>
            </a:r>
            <a:r>
              <a:rPr lang="es" sz="1600"/>
              <a:t>: inversiones largo/medio plazo ligadas a la estructura permanente de la empresa.</a:t>
            </a:r>
          </a:p>
          <a:p>
            <a:pPr indent="-330200" lvl="1" marL="914400">
              <a:spcBef>
                <a:spcPts val="0"/>
              </a:spcBef>
              <a:buSzPct val="100000"/>
              <a:buChar char="○"/>
            </a:pPr>
            <a:r>
              <a:rPr b="1" lang="es" sz="1600"/>
              <a:t>Activo circulante</a:t>
            </a:r>
            <a:r>
              <a:rPr lang="es" sz="1600"/>
              <a:t>: inversiones corto plazo para actividad diaria</a:t>
            </a:r>
          </a:p>
          <a:p>
            <a:pPr indent="-330200" lvl="0" marL="457200">
              <a:spcBef>
                <a:spcPts val="0"/>
              </a:spcBef>
              <a:buSzPct val="100000"/>
              <a:buChar char="●"/>
            </a:pPr>
            <a:r>
              <a:rPr lang="es" sz="1600"/>
              <a:t>Patrimonio pasivo: obligaciones.</a:t>
            </a:r>
          </a:p>
          <a:p>
            <a:pPr indent="-330200" lvl="1" marL="914400">
              <a:spcBef>
                <a:spcPts val="0"/>
              </a:spcBef>
              <a:buSzPct val="100000"/>
              <a:buChar char="○"/>
            </a:pPr>
            <a:r>
              <a:rPr b="1" lang="es" sz="1600"/>
              <a:t>Recursos propios</a:t>
            </a:r>
            <a:r>
              <a:rPr lang="es" sz="1600"/>
              <a:t>: accionistas y beneficios</a:t>
            </a:r>
          </a:p>
          <a:p>
            <a:pPr indent="-330200" lvl="1" marL="914400">
              <a:spcBef>
                <a:spcPts val="0"/>
              </a:spcBef>
              <a:buSzPct val="100000"/>
              <a:buChar char="○"/>
            </a:pPr>
            <a:r>
              <a:rPr b="1" lang="es" sz="1600"/>
              <a:t>Recursos ajenos</a:t>
            </a:r>
            <a:r>
              <a:rPr lang="es" sz="1600"/>
              <a:t>: exigibles (fijo y circulante)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825" y="63275"/>
            <a:ext cx="2437725" cy="16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Cuenta de resultados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s"/>
              <a:t>Relación </a:t>
            </a:r>
            <a:r>
              <a:rPr b="1" lang="es"/>
              <a:t>gastos-ingresos</a:t>
            </a:r>
            <a:r>
              <a:rPr lang="es"/>
              <a:t> previstos para un </a:t>
            </a:r>
            <a:r>
              <a:rPr b="1" lang="es"/>
              <a:t>periodo</a:t>
            </a:r>
            <a:r>
              <a:rPr lang="es"/>
              <a:t>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Obj: anticipar beneficios.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Gastos fijos (independiente del vol. actividad) y variables (preferibles).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350" y="2831495"/>
            <a:ext cx="4465974" cy="20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Objetivos del Plan de Marketing: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914400" rtl="0">
              <a:spcBef>
                <a:spcPts val="0"/>
              </a:spcBef>
              <a:buChar char="-"/>
            </a:pPr>
            <a:r>
              <a:rPr lang="es"/>
              <a:t>Objetivos cuantitativos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914400">
              <a:spcBef>
                <a:spcPts val="0"/>
              </a:spcBef>
              <a:buChar char="-"/>
            </a:pPr>
            <a:r>
              <a:rPr lang="es"/>
              <a:t>Objetivos cualitativos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925" y="1256837"/>
            <a:ext cx="1276475" cy="1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425" y="2696274"/>
            <a:ext cx="1425475" cy="14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Plan de tesorería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s"/>
              <a:t>Obj: </a:t>
            </a:r>
            <a:r>
              <a:rPr b="1" lang="es"/>
              <a:t>prever </a:t>
            </a:r>
            <a:r>
              <a:rPr lang="es"/>
              <a:t>pagos y cobros de un periodo.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Como: anotación sistemática de todas las salidas y entradas de dinero en efectivo.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es"/>
              <a:t>Uso: </a:t>
            </a:r>
          </a:p>
          <a:p>
            <a:pPr indent="-228600" lvl="1" marL="914400">
              <a:spcBef>
                <a:spcPts val="0"/>
              </a:spcBef>
            </a:pPr>
            <a:r>
              <a:rPr lang="es"/>
              <a:t>Prever crédito necesario.</a:t>
            </a:r>
          </a:p>
          <a:p>
            <a:pPr indent="-228600" lvl="1" marL="914400">
              <a:spcBef>
                <a:spcPts val="0"/>
              </a:spcBef>
            </a:pPr>
            <a:r>
              <a:rPr lang="es"/>
              <a:t>Si superávit, conocer la cantidad que puede reinvertirse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700" y="1957500"/>
            <a:ext cx="1866225" cy="13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886" y="3816825"/>
            <a:ext cx="1866224" cy="1200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5750" l="0" r="0" t="53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El marketing mix: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1436675"/>
            <a:ext cx="33337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Producto/Servicio: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El diseño del producto tiene que ser claro y cumplir: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s"/>
              <a:t>Satisfacer la necesidad que nos interesa.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/>
              <a:t>Contar con unos atributos básicos claros.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/>
              <a:t>Poseer una serie de especificaciones técnicas propias del producto.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Producto/servicio ampliado = Producto básico + Extras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(envase, marca, servicios, garantías, mantenimiento,...)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Precio</a:t>
            </a:r>
            <a:r>
              <a:rPr lang="es"/>
              <a:t>: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1828800" rtl="0">
              <a:spcBef>
                <a:spcPts val="0"/>
              </a:spcBef>
              <a:buChar char="-"/>
            </a:pPr>
            <a:r>
              <a:rPr lang="es"/>
              <a:t>Precios bajos: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1828800">
              <a:spcBef>
                <a:spcPts val="0"/>
              </a:spcBef>
              <a:buChar char="-"/>
            </a:pPr>
            <a:r>
              <a:rPr lang="es"/>
              <a:t>Precios altos: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Distribución: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1371600" rtl="0">
              <a:spcBef>
                <a:spcPts val="0"/>
              </a:spcBef>
              <a:buChar char="-"/>
            </a:pPr>
            <a:r>
              <a:rPr lang="es"/>
              <a:t>Canales de distribución: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1371600" rtl="0">
              <a:spcBef>
                <a:spcPts val="0"/>
              </a:spcBef>
              <a:buChar char="-"/>
            </a:pPr>
            <a:r>
              <a:rPr lang="es"/>
              <a:t>Modos de distribución: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600"/>
              <a:t>Comunicación/Promoción: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1371600" rtl="0">
              <a:spcBef>
                <a:spcPts val="0"/>
              </a:spcBef>
              <a:buChar char="-"/>
            </a:pPr>
            <a:r>
              <a:rPr lang="es"/>
              <a:t>¿Qué queremos transmitir?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1371600">
              <a:spcBef>
                <a:spcPts val="0"/>
              </a:spcBef>
              <a:buChar char="-"/>
            </a:pPr>
            <a:r>
              <a:rPr lang="es"/>
              <a:t>¿Cómo lo queremos transmitir?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